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58" r:id="rId4"/>
    <p:sldId id="276" r:id="rId5"/>
    <p:sldId id="277" r:id="rId6"/>
    <p:sldId id="274" r:id="rId7"/>
    <p:sldId id="275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7" autoAdjust="0"/>
    <p:restoredTop sz="94660"/>
  </p:normalViewPr>
  <p:slideViewPr>
    <p:cSldViewPr>
      <p:cViewPr varScale="1">
        <p:scale>
          <a:sx n="69" d="100"/>
          <a:sy n="69" d="100"/>
        </p:scale>
        <p:origin x="-142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E9744-5F10-445B-93B7-47EE890B961C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619F2-6917-4234-B834-B72BC13EF7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E9744-5F10-445B-93B7-47EE890B961C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619F2-6917-4234-B834-B72BC13EF7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E9744-5F10-445B-93B7-47EE890B961C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619F2-6917-4234-B834-B72BC13EF7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E9744-5F10-445B-93B7-47EE890B961C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619F2-6917-4234-B834-B72BC13EF7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E9744-5F10-445B-93B7-47EE890B961C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619F2-6917-4234-B834-B72BC13EF7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E9744-5F10-445B-93B7-47EE890B961C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619F2-6917-4234-B834-B72BC13EF7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E9744-5F10-445B-93B7-47EE890B961C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619F2-6917-4234-B834-B72BC13EF7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E9744-5F10-445B-93B7-47EE890B961C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619F2-6917-4234-B834-B72BC13EF7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E9744-5F10-445B-93B7-47EE890B961C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14619F2-6917-4234-B834-B72BC13EF7A3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E9744-5F10-445B-93B7-47EE890B961C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619F2-6917-4234-B834-B72BC13EF7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E9744-5F10-445B-93B7-47EE890B961C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619F2-6917-4234-B834-B72BC13EF7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65E9744-5F10-445B-93B7-47EE890B961C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14619F2-6917-4234-B834-B72BC13EF7A3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7.wmf"/><Relationship Id="rId4" Type="http://schemas.openxmlformats.org/officeDocument/2006/relationships/image" Target="../media/image4.wmf"/><Relationship Id="rId9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899592" y="548679"/>
            <a:ext cx="7559675" cy="9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20000"/>
              </a:spcBef>
            </a:pP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Муниципальное общеобразовательное учреждение</a:t>
            </a:r>
          </a:p>
          <a:p>
            <a:pPr algn="ctr" eaLnBrk="1" hangingPunct="1">
              <a:lnSpc>
                <a:spcPct val="80000"/>
              </a:lnSpc>
              <a:spcBef>
                <a:spcPct val="20000"/>
              </a:spcBef>
            </a:pP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«Покровский лицей» </a:t>
            </a:r>
            <a:r>
              <a:rPr lang="ru-RU" altLang="ru-RU" sz="2000" dirty="0" err="1" smtClean="0">
                <a:latin typeface="Times New Roman" pitchFamily="18" charset="0"/>
                <a:cs typeface="Times New Roman" pitchFamily="18" charset="0"/>
              </a:rPr>
              <a:t>Абдулинского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 района</a:t>
            </a:r>
            <a:endParaRPr lang="ru-RU" alt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11560" y="1700808"/>
            <a:ext cx="7631113" cy="2736304"/>
          </a:xfrm>
        </p:spPr>
        <p:txBody>
          <a:bodyPr/>
          <a:lstStyle/>
          <a:p>
            <a:pPr algn="ctr"/>
            <a:r>
              <a:rPr lang="ru-RU" altLang="ru-RU" sz="2800" b="1" dirty="0" smtClean="0">
                <a:latin typeface="Times New Roman" pitchFamily="18" charset="0"/>
                <a:cs typeface="Times New Roman" pitchFamily="18" charset="0"/>
              </a:rPr>
              <a:t>Презентация к уроку химии </a:t>
            </a:r>
            <a:br>
              <a:rPr lang="ru-RU" alt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8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600" dirty="0">
                <a:effectLst/>
              </a:rPr>
              <a:t>Химические свойства альдегидов</a:t>
            </a:r>
            <a:r>
              <a:rPr lang="ru-RU" altLang="ru-RU" sz="3600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altLang="ru-RU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800" b="1" dirty="0" smtClean="0">
                <a:latin typeface="Times New Roman" pitchFamily="18" charset="0"/>
                <a:cs typeface="Times New Roman" pitchFamily="18" charset="0"/>
              </a:rPr>
              <a:t>УМК:</a:t>
            </a:r>
            <a:r>
              <a:rPr lang="ru-RU" sz="2800" dirty="0" smtClean="0">
                <a:effectLst/>
              </a:rPr>
              <a:t> </a:t>
            </a:r>
            <a:r>
              <a:rPr lang="ru-RU" sz="2800" dirty="0">
                <a:effectLst/>
              </a:rPr>
              <a:t>Габриелян О. С. Химия. 10 класс. Базовый </a:t>
            </a:r>
            <a:r>
              <a:rPr lang="ru-RU" sz="2800" dirty="0" smtClean="0">
                <a:effectLst/>
              </a:rPr>
              <a:t>уровень.</a:t>
            </a:r>
            <a:endParaRPr lang="ru-RU" alt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6"/>
          <p:cNvSpPr txBox="1">
            <a:spLocks noChangeArrowheads="1"/>
          </p:cNvSpPr>
          <p:nvPr/>
        </p:nvSpPr>
        <p:spPr bwMode="auto">
          <a:xfrm>
            <a:off x="3851920" y="4941888"/>
            <a:ext cx="504125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Автор:  Шайхрамова Зульфия Шамсулловна,</a:t>
            </a:r>
            <a:endParaRPr lang="ru-RU" altLang="ru-RU" sz="2000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учитель химии</a:t>
            </a:r>
          </a:p>
        </p:txBody>
      </p:sp>
    </p:spTree>
    <p:extLst>
      <p:ext uri="{BB962C8B-B14F-4D97-AF65-F5344CB8AC3E}">
        <p14:creationId xmlns:p14="http://schemas.microsoft.com/office/powerpoint/2010/main" val="8714457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 урока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000" dirty="0"/>
              <a:t>изучение химических свойств альдегидов</a:t>
            </a:r>
          </a:p>
        </p:txBody>
      </p:sp>
      <p:pic>
        <p:nvPicPr>
          <p:cNvPr id="4" name="Picture 3" descr="D:\Мои документы\Ирина\анимашки\911a78d7c5d88589c7b5a195265f2979[1]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077072"/>
            <a:ext cx="1328738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49141"/>
            <a:ext cx="1630114" cy="1564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45369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229600" cy="1512168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Задачи </a:t>
            </a:r>
            <a:r>
              <a:rPr lang="ru-RU" b="1" dirty="0"/>
              <a:t>урока: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5040560"/>
          </a:xfrm>
        </p:spPr>
        <p:txBody>
          <a:bodyPr>
            <a:normAutofit/>
          </a:bodyPr>
          <a:lstStyle/>
          <a:p>
            <a:r>
              <a:rPr lang="ru-RU" i="1" dirty="0" smtClean="0">
                <a:solidFill>
                  <a:srgbClr val="0000FF"/>
                </a:solidFill>
              </a:rPr>
              <a:t>Образовательная</a:t>
            </a:r>
            <a:r>
              <a:rPr lang="ru-RU" i="1" dirty="0">
                <a:solidFill>
                  <a:srgbClr val="0000FF"/>
                </a:solidFill>
              </a:rPr>
              <a:t>: </a:t>
            </a:r>
            <a:r>
              <a:rPr lang="ru-RU" dirty="0"/>
              <a:t>изучить свойства альдегидов, обратив особое внимание на качественные реакции, повторить изомерию и номенклатуру альдегидов и </a:t>
            </a:r>
            <a:r>
              <a:rPr lang="ru-RU" dirty="0" smtClean="0"/>
              <a:t>кетонов</a:t>
            </a:r>
          </a:p>
          <a:p>
            <a:r>
              <a:rPr lang="ru-RU" i="1" dirty="0" smtClean="0">
                <a:solidFill>
                  <a:srgbClr val="0000FF"/>
                </a:solidFill>
              </a:rPr>
              <a:t>Воспитательная</a:t>
            </a:r>
            <a:r>
              <a:rPr lang="ru-RU" i="1" dirty="0">
                <a:solidFill>
                  <a:srgbClr val="0000FF"/>
                </a:solidFill>
              </a:rPr>
              <a:t>: </a:t>
            </a:r>
            <a:r>
              <a:rPr lang="ru-RU" dirty="0"/>
              <a:t>сформировать у обучающихся целостное мировоззрение, ценности  здорового и безопасного образа </a:t>
            </a:r>
            <a:r>
              <a:rPr lang="ru-RU" dirty="0" smtClean="0"/>
              <a:t>жизни</a:t>
            </a:r>
          </a:p>
          <a:p>
            <a:r>
              <a:rPr lang="ru-RU" i="1" dirty="0" smtClean="0">
                <a:solidFill>
                  <a:srgbClr val="0000FF"/>
                </a:solidFill>
              </a:rPr>
              <a:t>Развивающие</a:t>
            </a:r>
            <a:r>
              <a:rPr lang="ru-RU" i="1" dirty="0">
                <a:solidFill>
                  <a:srgbClr val="0000FF"/>
                </a:solidFill>
              </a:rPr>
              <a:t>: </a:t>
            </a:r>
            <a:r>
              <a:rPr lang="ru-RU" dirty="0"/>
              <a:t>способствовать развитию мышления и познавательных способностей, навыков постановки и поиска решения проблем; формировать умение анализировать и делать выводы</a:t>
            </a:r>
          </a:p>
        </p:txBody>
      </p:sp>
    </p:spTree>
    <p:extLst>
      <p:ext uri="{BB962C8B-B14F-4D97-AF65-F5344CB8AC3E}">
        <p14:creationId xmlns:p14="http://schemas.microsoft.com/office/powerpoint/2010/main" val="18437296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048000"/>
                <a:gridCol w="3048000"/>
                <a:gridCol w="3048000"/>
              </a:tblGrid>
              <a:tr h="1143000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Формула</a:t>
                      </a:r>
                      <a:endParaRPr lang="ru-RU" sz="28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Название по ИЮПАК</a:t>
                      </a:r>
                      <a:endParaRPr lang="ru-RU" sz="28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Тривиальное</a:t>
                      </a:r>
                      <a:r>
                        <a:rPr lang="ru-RU" sz="28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название</a:t>
                      </a:r>
                      <a:endParaRPr lang="ru-RU" sz="28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143000">
                <a:tc>
                  <a:txBody>
                    <a:bodyPr/>
                    <a:lstStyle/>
                    <a:p>
                      <a:pPr algn="ctr"/>
                      <a:endParaRPr lang="ru-RU" sz="36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</a:rPr>
                        <a:t>Муравьиный альдегид, формальдегид, формалин</a:t>
                      </a:r>
                    </a:p>
                    <a:p>
                      <a:pPr algn="ctr"/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  <a:tr h="1143000"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</a:rPr>
                        <a:t>Уксусный альдегид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  <a:tr h="1143000"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</a:rPr>
                        <a:t>Пропионовый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</a:rPr>
                        <a:t> альдегид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algn="ctr"/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  <a:tr h="1143000"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</a:rPr>
                        <a:t>Масляный альдегид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  <a:tr h="1143000"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</a:rPr>
                        <a:t>Валериановый альдегид</a:t>
                      </a:r>
                    </a:p>
                    <a:p>
                      <a:pPr algn="ctr"/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7200" name="Объект 8"/>
          <p:cNvGraphicFramePr>
            <a:graphicFrameLocks noChangeAspect="1"/>
          </p:cNvGraphicFramePr>
          <p:nvPr/>
        </p:nvGraphicFramePr>
        <p:xfrm>
          <a:off x="142875" y="3643313"/>
          <a:ext cx="2795588" cy="642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" name="Формула" r:id="rId3" imgW="927100" imgH="228600" progId="Equation.3">
                  <p:embed/>
                </p:oleObj>
              </mc:Choice>
              <mc:Fallback>
                <p:oleObj name="Формула" r:id="rId3" imgW="9271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875" y="3643313"/>
                        <a:ext cx="2795588" cy="642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01" name="Объект 9"/>
          <p:cNvGraphicFramePr>
            <a:graphicFrameLocks noChangeAspect="1"/>
          </p:cNvGraphicFramePr>
          <p:nvPr/>
        </p:nvGraphicFramePr>
        <p:xfrm>
          <a:off x="357188" y="2428875"/>
          <a:ext cx="200025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2" name="Формула" r:id="rId5" imgW="647700" imgH="228600" progId="Equation.3">
                  <p:embed/>
                </p:oleObj>
              </mc:Choice>
              <mc:Fallback>
                <p:oleObj name="Формула" r:id="rId5" imgW="6477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188" y="2428875"/>
                        <a:ext cx="2000250" cy="73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02" name="Объект 10"/>
          <p:cNvGraphicFramePr>
            <a:graphicFrameLocks noChangeAspect="1"/>
          </p:cNvGraphicFramePr>
          <p:nvPr/>
        </p:nvGraphicFramePr>
        <p:xfrm>
          <a:off x="0" y="4786313"/>
          <a:ext cx="3000375" cy="61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3" name="Формула" r:id="rId7" imgW="1206500" imgH="228600" progId="Equation.3">
                  <p:embed/>
                </p:oleObj>
              </mc:Choice>
              <mc:Fallback>
                <p:oleObj name="Формула" r:id="rId7" imgW="12065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786313"/>
                        <a:ext cx="3000375" cy="612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03" name="Объект 12"/>
          <p:cNvGraphicFramePr>
            <a:graphicFrameLocks noChangeAspect="1"/>
          </p:cNvGraphicFramePr>
          <p:nvPr/>
        </p:nvGraphicFramePr>
        <p:xfrm>
          <a:off x="0" y="6000750"/>
          <a:ext cx="3071813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" name="Формула" r:id="rId9" imgW="1485900" imgH="228600" progId="Equation.3">
                  <p:embed/>
                </p:oleObj>
              </mc:Choice>
              <mc:Fallback>
                <p:oleObj name="Формула" r:id="rId9" imgW="14859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6000750"/>
                        <a:ext cx="3071813" cy="51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3071813" y="1143000"/>
          <a:ext cx="3000375" cy="11430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000375"/>
              </a:tblGrid>
              <a:tr h="1143000"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Метаналь</a:t>
                      </a:r>
                      <a:endParaRPr lang="ru-RU" sz="40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3071813" y="2286000"/>
          <a:ext cx="3000375" cy="11430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000375"/>
              </a:tblGrid>
              <a:tr h="1143000"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Этаналь</a:t>
                      </a:r>
                      <a:endParaRPr lang="ru-RU" sz="40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3071813" y="3429000"/>
          <a:ext cx="3000375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0375"/>
              </a:tblGrid>
              <a:tr h="1143000"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err="1" smtClean="0">
                          <a:solidFill>
                            <a:schemeClr val="bg1"/>
                          </a:solidFill>
                        </a:rPr>
                        <a:t>Пропаналь</a:t>
                      </a:r>
                      <a:endParaRPr lang="ru-RU" sz="4000" dirty="0">
                        <a:solidFill>
                          <a:schemeClr val="bg1"/>
                        </a:solidFill>
                      </a:endParaRPr>
                    </a:p>
                  </a:txBody>
                  <a:tcPr marL="91439" marR="91439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Таблица 16"/>
          <p:cNvGraphicFramePr>
            <a:graphicFrameLocks noGrp="1"/>
          </p:cNvGraphicFramePr>
          <p:nvPr/>
        </p:nvGraphicFramePr>
        <p:xfrm>
          <a:off x="3071813" y="4572000"/>
          <a:ext cx="3000375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0375"/>
              </a:tblGrid>
              <a:tr h="1143000"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Бутаналь</a:t>
                      </a:r>
                      <a:endParaRPr lang="ru-RU" sz="40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8" name="Таблица 17"/>
          <p:cNvGraphicFramePr>
            <a:graphicFrameLocks noGrp="1"/>
          </p:cNvGraphicFramePr>
          <p:nvPr/>
        </p:nvGraphicFramePr>
        <p:xfrm>
          <a:off x="3071813" y="5715000"/>
          <a:ext cx="3000375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0375"/>
              </a:tblGrid>
              <a:tr h="1143000"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Пентаналь</a:t>
                      </a:r>
                      <a:endParaRPr lang="ru-RU" sz="40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234" name="Объект 18"/>
          <p:cNvGraphicFramePr>
            <a:graphicFrameLocks noChangeAspect="1"/>
          </p:cNvGraphicFramePr>
          <p:nvPr/>
        </p:nvGraphicFramePr>
        <p:xfrm>
          <a:off x="571500" y="1428750"/>
          <a:ext cx="1500188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" name="Формула" r:id="rId11" imgW="482181" imgH="177646" progId="Equation.3">
                  <p:embed/>
                </p:oleObj>
              </mc:Choice>
              <mc:Fallback>
                <p:oleObj name="Формула" r:id="rId11" imgW="482181" imgH="17764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" y="1428750"/>
                        <a:ext cx="1500188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092248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836712"/>
            <a:ext cx="8229600" cy="43891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dirty="0">
                <a:solidFill>
                  <a:srgbClr val="0000FF"/>
                </a:solidFill>
              </a:rPr>
              <a:t>1. реакция «серебряного зеркала»:</a:t>
            </a:r>
          </a:p>
          <a:p>
            <a:pPr marL="0" indent="0">
              <a:buNone/>
            </a:pPr>
            <a:r>
              <a:rPr lang="ru-RU" sz="2800" dirty="0"/>
              <a:t>СН3СОН + Аg2О → СН3СООН + 2Аg – упрощённый вариант </a:t>
            </a:r>
            <a:endParaRPr lang="ru-RU" sz="2800" dirty="0" smtClean="0"/>
          </a:p>
          <a:p>
            <a:pPr marL="0" indent="0">
              <a:buNone/>
            </a:pPr>
            <a:r>
              <a:rPr lang="ru-RU" sz="2800" dirty="0" smtClean="0"/>
              <a:t>2[</a:t>
            </a:r>
            <a:r>
              <a:rPr lang="en-US" sz="2800" dirty="0"/>
              <a:t>Ag</a:t>
            </a:r>
            <a:r>
              <a:rPr lang="ru-RU" sz="2800" dirty="0"/>
              <a:t> (</a:t>
            </a:r>
            <a:r>
              <a:rPr lang="en-US" sz="2800" dirty="0"/>
              <a:t>NH</a:t>
            </a:r>
            <a:r>
              <a:rPr lang="ru-RU" sz="2800" dirty="0"/>
              <a:t>3)2](</a:t>
            </a:r>
            <a:r>
              <a:rPr lang="en-US" sz="2800" dirty="0"/>
              <a:t>OH</a:t>
            </a:r>
            <a:r>
              <a:rPr lang="ru-RU" sz="2800" dirty="0"/>
              <a:t>) + </a:t>
            </a:r>
            <a:r>
              <a:rPr lang="en-US" sz="2800" dirty="0"/>
              <a:t>HCHO</a:t>
            </a:r>
            <a:r>
              <a:rPr lang="ru-RU" sz="2800" dirty="0"/>
              <a:t> = 2</a:t>
            </a:r>
            <a:r>
              <a:rPr lang="en-US" sz="2800" dirty="0"/>
              <a:t>Ag</a:t>
            </a:r>
            <a:r>
              <a:rPr lang="ru-RU" sz="2800" dirty="0"/>
              <a:t>  + </a:t>
            </a:r>
            <a:r>
              <a:rPr lang="en-US" sz="2800" dirty="0"/>
              <a:t>HCOONH</a:t>
            </a:r>
            <a:r>
              <a:rPr lang="ru-RU" sz="2800" dirty="0"/>
              <a:t>4 + 3</a:t>
            </a:r>
            <a:r>
              <a:rPr lang="en-US" sz="2800" dirty="0"/>
              <a:t>NH</a:t>
            </a:r>
            <a:r>
              <a:rPr lang="ru-RU" sz="2800" dirty="0"/>
              <a:t>3 + </a:t>
            </a:r>
            <a:r>
              <a:rPr lang="en-US" sz="2800" dirty="0"/>
              <a:t>H</a:t>
            </a:r>
            <a:r>
              <a:rPr lang="ru-RU" sz="2800" dirty="0"/>
              <a:t>2</a:t>
            </a:r>
            <a:r>
              <a:rPr lang="en-US" sz="2800" dirty="0"/>
              <a:t>O</a:t>
            </a:r>
            <a:r>
              <a:rPr lang="ru-RU" sz="2800" dirty="0"/>
              <a:t> – усложненный вариант </a:t>
            </a:r>
          </a:p>
          <a:p>
            <a:pPr marL="0" indent="0">
              <a:buNone/>
            </a:pPr>
            <a:r>
              <a:rPr lang="ru-RU" sz="2800" dirty="0" smtClean="0">
                <a:solidFill>
                  <a:srgbClr val="0000FF"/>
                </a:solidFill>
              </a:rPr>
              <a:t>2</a:t>
            </a:r>
            <a:r>
              <a:rPr lang="ru-RU" sz="2800" dirty="0">
                <a:solidFill>
                  <a:srgbClr val="0000FF"/>
                </a:solidFill>
              </a:rPr>
              <a:t>. реакция со свежеполученным осадком гидроксида меди (</a:t>
            </a:r>
            <a:r>
              <a:rPr lang="en-US" sz="2800" dirty="0">
                <a:solidFill>
                  <a:srgbClr val="0000FF"/>
                </a:solidFill>
              </a:rPr>
              <a:t>II</a:t>
            </a:r>
            <a:r>
              <a:rPr lang="ru-RU" sz="2800" dirty="0">
                <a:solidFill>
                  <a:srgbClr val="0000FF"/>
                </a:solidFill>
              </a:rPr>
              <a:t>):</a:t>
            </a:r>
          </a:p>
          <a:p>
            <a:pPr marL="0" indent="0">
              <a:buNone/>
            </a:pPr>
            <a:r>
              <a:rPr lang="ru-RU" sz="2800" dirty="0"/>
              <a:t>НСОН + 2Cu(OH)2 = HCOOH +Cu2O +2H2O</a:t>
            </a:r>
          </a:p>
          <a:p>
            <a:pPr marL="0" indent="0">
              <a:buNone/>
            </a:pPr>
            <a:r>
              <a:rPr lang="ru-RU" sz="2800" dirty="0">
                <a:solidFill>
                  <a:srgbClr val="0000FF"/>
                </a:solidFill>
              </a:rPr>
              <a:t>3. реакция восстановления альдегидов до </a:t>
            </a:r>
            <a:r>
              <a:rPr lang="ru-RU" sz="2800" dirty="0" smtClean="0">
                <a:solidFill>
                  <a:srgbClr val="0000FF"/>
                </a:solidFill>
              </a:rPr>
              <a:t>спиртов:</a:t>
            </a:r>
            <a:endParaRPr lang="ru-RU" sz="2800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sz="2800" dirty="0"/>
              <a:t>R – CHO + H2  R – CH2 – OH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9131343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7"/>
          <p:cNvSpPr txBox="1">
            <a:spLocks noChangeArrowheads="1"/>
          </p:cNvSpPr>
          <p:nvPr/>
        </p:nvSpPr>
        <p:spPr bwMode="auto">
          <a:xfrm>
            <a:off x="-36513" y="585928"/>
            <a:ext cx="9144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Домашнее задание</a:t>
            </a:r>
          </a:p>
        </p:txBody>
      </p:sp>
      <p:sp>
        <p:nvSpPr>
          <p:cNvPr id="20484" name="TextBox 3"/>
          <p:cNvSpPr txBox="1">
            <a:spLocks noChangeArrowheads="1"/>
          </p:cNvSpPr>
          <p:nvPr/>
        </p:nvSpPr>
        <p:spPr bwMode="auto">
          <a:xfrm>
            <a:off x="250825" y="2060575"/>
            <a:ext cx="8569325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Задание 4,7 на стр. 84 §11. Альдегиды и кетоны.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Найти </a:t>
            </a:r>
            <a:r>
              <a:rPr lang="ru-RU" sz="2400" dirty="0"/>
              <a:t>и изучить дополнительную информацию по физическим свойствам и применению альдегидов, подготовить краткие сообщения.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Подготовиться к уроку обобщения по темам «Спирты и альдегиды», подготовить сообщения по темам: «Спирты», «Фенол», «Альдегиды».</a:t>
            </a:r>
            <a:endParaRPr lang="ru-RU" alt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21030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188913"/>
            <a:ext cx="8229600" cy="927100"/>
          </a:xfrm>
        </p:spPr>
        <p:txBody>
          <a:bodyPr>
            <a:normAutofit/>
          </a:bodyPr>
          <a:lstStyle/>
          <a:p>
            <a:r>
              <a:rPr lang="ru-RU" altLang="ru-RU" sz="4000" dirty="0" smtClean="0">
                <a:latin typeface="Times New Roman" pitchFamily="18" charset="0"/>
                <a:cs typeface="Times New Roman" pitchFamily="18" charset="0"/>
              </a:rPr>
              <a:t>Список используемых источников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700212"/>
            <a:ext cx="8229600" cy="4681115"/>
          </a:xfrm>
        </p:spPr>
        <p:txBody>
          <a:bodyPr>
            <a:normAutofit fontScale="92500"/>
          </a:bodyPr>
          <a:lstStyle/>
          <a:p>
            <a:r>
              <a:rPr lang="ru-RU" sz="2400" dirty="0" smtClean="0"/>
              <a:t>Габриелян </a:t>
            </a:r>
            <a:r>
              <a:rPr lang="ru-RU" sz="2400" dirty="0"/>
              <a:t>О. С. Химия. 10 класс. Базовый уровень: учебник . 4-е изд., стереотип. – М. : Дрофа, 2016.</a:t>
            </a:r>
          </a:p>
          <a:p>
            <a:r>
              <a:rPr lang="ru-RU" sz="2400" dirty="0" smtClean="0"/>
              <a:t>Химия</a:t>
            </a:r>
            <a:r>
              <a:rPr lang="ru-RU" sz="2400" dirty="0"/>
              <a:t>. 11 класс. Учеб. для </a:t>
            </a:r>
            <a:r>
              <a:rPr lang="ru-RU" sz="2400" dirty="0" err="1"/>
              <a:t>общеобразоват</a:t>
            </a:r>
            <a:r>
              <a:rPr lang="ru-RU" sz="2400" dirty="0"/>
              <a:t>. учеб. Заведений /</a:t>
            </a:r>
          </a:p>
          <a:p>
            <a:r>
              <a:rPr lang="ru-RU" sz="2400" dirty="0" smtClean="0"/>
              <a:t>Габриелян </a:t>
            </a:r>
            <a:r>
              <a:rPr lang="ru-RU" sz="2400" dirty="0"/>
              <a:t>О.С., Остроумов И.Г. Химия.10 класс: Настольная книга учителя. - М.: Дрофа, 2004</a:t>
            </a:r>
            <a:r>
              <a:rPr lang="ru-RU" sz="2400" dirty="0" smtClean="0"/>
              <a:t>.</a:t>
            </a:r>
          </a:p>
          <a:p>
            <a:r>
              <a:rPr lang="ru-RU" sz="2400" dirty="0"/>
              <a:t>Загорский В. В. </a:t>
            </a:r>
            <a:r>
              <a:rPr lang="ru-RU" sz="2400" dirty="0" err="1"/>
              <a:t>Видеоурок</a:t>
            </a:r>
            <a:r>
              <a:rPr lang="ru-RU" sz="2400" dirty="0"/>
              <a:t> «Химические свойства альдегидов и кетонов» по предмету химия за 10 класс. [Электронный ресурс] // Образовательный портал </a:t>
            </a:r>
            <a:r>
              <a:rPr lang="en-US" sz="2400" dirty="0" err="1"/>
              <a:t>InternetUrok</a:t>
            </a:r>
            <a:r>
              <a:rPr lang="ru-RU" sz="2400" dirty="0"/>
              <a:t>.</a:t>
            </a:r>
            <a:r>
              <a:rPr lang="en-US" sz="2400" dirty="0" err="1"/>
              <a:t>ru</a:t>
            </a:r>
            <a:r>
              <a:rPr lang="en-US" sz="2400" dirty="0"/>
              <a:t> URL</a:t>
            </a:r>
            <a:r>
              <a:rPr lang="ru-RU" sz="2400" dirty="0"/>
              <a:t>: https://</a:t>
            </a:r>
            <a:r>
              <a:rPr lang="en-US" sz="2400" dirty="0" err="1"/>
              <a:t>interneturok</a:t>
            </a:r>
            <a:r>
              <a:rPr lang="ru-RU" sz="2400" dirty="0"/>
              <a:t>.</a:t>
            </a:r>
            <a:r>
              <a:rPr lang="en-US" sz="2400" dirty="0" err="1"/>
              <a:t>ru</a:t>
            </a:r>
            <a:r>
              <a:rPr lang="ru-RU" sz="2400" dirty="0"/>
              <a:t>/ (дата обращения: 22.01.2017)</a:t>
            </a:r>
          </a:p>
          <a:p>
            <a:pPr marL="0" indent="0" algn="just">
              <a:buNone/>
            </a:pPr>
            <a:endParaRPr lang="ru-RU" alt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charset="0"/>
              <a:buNone/>
            </a:pP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559258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87</TotalTime>
  <Words>329</Words>
  <Application>Microsoft Office PowerPoint</Application>
  <PresentationFormat>Экран (4:3)</PresentationFormat>
  <Paragraphs>42</Paragraphs>
  <Slides>7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9" baseType="lpstr">
      <vt:lpstr>Поток</vt:lpstr>
      <vt:lpstr>Формула</vt:lpstr>
      <vt:lpstr>Презентация к уроку химии  «Химические свойства альдегидов»  УМК: Габриелян О. С. Химия. 10 класс. Базовый уровень.</vt:lpstr>
      <vt:lpstr>Цель урока</vt:lpstr>
      <vt:lpstr>   Задачи урока: </vt:lpstr>
      <vt:lpstr>Презентация PowerPoint</vt:lpstr>
      <vt:lpstr>Презентация PowerPoint</vt:lpstr>
      <vt:lpstr>Презентация PowerPoint</vt:lpstr>
      <vt:lpstr>Список используемых источников</vt:lpstr>
    </vt:vector>
  </TitlesOfParts>
  <Company>Krokoz™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к уроку химии  «Свойства и применение фенола»  УМК: Габриелян О. С. Химия. 10 класс. Базовый уровень.</dc:title>
  <dc:creator>Шайхрамова З.Ш.</dc:creator>
  <cp:lastModifiedBy>user</cp:lastModifiedBy>
  <cp:revision>9</cp:revision>
  <dcterms:created xsi:type="dcterms:W3CDTF">2017-01-30T07:27:27Z</dcterms:created>
  <dcterms:modified xsi:type="dcterms:W3CDTF">2017-01-31T16:21:14Z</dcterms:modified>
</cp:coreProperties>
</file>